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9" r:id="rId2"/>
    <p:sldId id="286" r:id="rId3"/>
    <p:sldId id="287" r:id="rId4"/>
    <p:sldId id="274" r:id="rId5"/>
    <p:sldId id="411" r:id="rId6"/>
    <p:sldId id="420" r:id="rId7"/>
    <p:sldId id="421" r:id="rId8"/>
    <p:sldId id="425" r:id="rId9"/>
    <p:sldId id="422" r:id="rId10"/>
    <p:sldId id="423" r:id="rId11"/>
    <p:sldId id="424" r:id="rId12"/>
    <p:sldId id="426" r:id="rId13"/>
    <p:sldId id="334" r:id="rId14"/>
    <p:sldId id="333" r:id="rId15"/>
    <p:sldId id="430" r:id="rId16"/>
    <p:sldId id="427" r:id="rId17"/>
    <p:sldId id="428" r:id="rId18"/>
    <p:sldId id="429" r:id="rId19"/>
    <p:sldId id="289" r:id="rId20"/>
  </p:sldIdLst>
  <p:sldSz cx="12190413" cy="6858000"/>
  <p:notesSz cx="6858000" cy="9144000"/>
  <p:embeddedFontLst>
    <p:embeddedFont>
      <p:font typeface="SimHei" panose="02010609060101010101" pitchFamily="49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微软雅黑" panose="020B0503020204020204" pitchFamily="34" charset="-122"/>
      <p:regular r:id="rId30"/>
      <p:bold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E8E8E6"/>
    <a:srgbClr val="FFFFFF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9" autoAdjust="0"/>
    <p:restoredTop sz="94595" autoAdjust="0"/>
  </p:normalViewPr>
  <p:slideViewPr>
    <p:cSldViewPr>
      <p:cViewPr varScale="1">
        <p:scale>
          <a:sx n="86" d="100"/>
          <a:sy n="86" d="100"/>
        </p:scale>
        <p:origin x="74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7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71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31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6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83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15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115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50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3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3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92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6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3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969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5087094" y="3013500"/>
            <a:ext cx="6466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Flask</a:t>
            </a:r>
            <a:r>
              <a:rPr lang="zh-CN" altLang="en-US" sz="4400" dirty="0">
                <a:solidFill>
                  <a:schemeClr val="bg1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插件扩展 需求分析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DB7FB0-F642-4C5A-90BD-823D4188179E}"/>
              </a:ext>
            </a:extLst>
          </p:cNvPr>
          <p:cNvSpPr txBox="1"/>
          <p:nvPr/>
        </p:nvSpPr>
        <p:spPr>
          <a:xfrm>
            <a:off x="7626063" y="5589240"/>
            <a:ext cx="430156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汇报人：马广洲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张祥国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刘佳恒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潘安佶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牟秋宇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王康明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常佳辉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4" dur="500"/>
                                            <p:tgtEl>
                                              <p:spTgt spid="30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0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2" grpId="0" animBg="1"/>
          <p:bldP spid="34" grpId="0" animBg="1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4" dur="500"/>
                                            <p:tgtEl>
                                              <p:spTgt spid="30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2" grpId="0" animBg="1"/>
          <p:bldP spid="34" grpId="0" animBg="1"/>
          <p:bldP spid="1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8448" y="459398"/>
            <a:ext cx="223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622" y="1459044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sz="2800" b="1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4606" y="1340768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8662" y="3861048"/>
            <a:ext cx="7739284" cy="24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）运行一个开发用的服务器，设置数据库的脚本，运行定时任务，及其他运行在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应用之外的命令行任务；使得脚本和系统分开；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使用命令在程序的上下文中启动会话。可以使用这个会话中运行维护任务或测试，还可调试异常；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使用命令来启动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服务器。运行命令以调试模式启动服务器；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0DFDA9-8CAC-499D-B596-122A77D5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99" y="501524"/>
            <a:ext cx="4481598" cy="308179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7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8448" y="459398"/>
            <a:ext cx="223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2449" y="1393699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扩展的</a:t>
            </a:r>
            <a:r>
              <a:rPr sz="2800" b="1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0121" y="3068960"/>
            <a:ext cx="8859550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自定义命令脚本，共有三个需求，第一个是添加那些不需要传递参数的命令的；第二个用来添加那些需要传递参数的命令的，有几个参数就需要些使用几个参数器；第三个如果有一些命令是针对某一功能的，可以将这些命令放在同一个模块里。</a:t>
            </a: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774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9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1462611" y="4251798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Flask-Migrate</a:t>
            </a:r>
            <a:endParaRPr lang="zh-CN" altLang="en-US" sz="3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513283" y="291734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业务需求与功能需求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162918" y="3027380"/>
            <a:ext cx="180975" cy="834280"/>
            <a:chOff x="6032873" y="1880798"/>
            <a:chExt cx="180975" cy="834280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 flipH="1">
              <a:off x="6109176" y="1880799"/>
              <a:ext cx="0" cy="834279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13283" y="354080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功能需求及用例图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82" y="188640"/>
            <a:ext cx="2526229" cy="48033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89597" y="1821984"/>
            <a:ext cx="3701553" cy="43433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1889597" y="1426927"/>
            <a:ext cx="3701553" cy="790114"/>
          </a:xfrm>
          <a:prstGeom prst="homePlate">
            <a:avLst>
              <a:gd name="adj" fmla="val 63872"/>
            </a:avLst>
          </a:prstGeom>
          <a:solidFill>
            <a:srgbClr val="414455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3613" y="2492896"/>
            <a:ext cx="3557537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典型业务需求场景：更改数据库模型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1.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在开发应用的过程中，会发现有时需要修改数据库模型，而且修改之后还要更新数据库。例如添加或删除列。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数据库的版本控制。</a:t>
            </a:r>
          </a:p>
        </p:txBody>
      </p:sp>
      <p:sp>
        <p:nvSpPr>
          <p:cNvPr id="19" name="矩形 18"/>
          <p:cNvSpPr/>
          <p:nvPr/>
        </p:nvSpPr>
        <p:spPr>
          <a:xfrm>
            <a:off x="6282085" y="1821984"/>
            <a:ext cx="3701553" cy="43433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E8E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 bwMode="auto">
          <a:xfrm flipH="1">
            <a:off x="6282085" y="1426927"/>
            <a:ext cx="3701553" cy="790114"/>
          </a:xfrm>
          <a:prstGeom prst="homePlate">
            <a:avLst>
              <a:gd name="adj" fmla="val 63872"/>
            </a:avLst>
          </a:prstGeom>
          <a:solidFill>
            <a:srgbClr val="C0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 defTabSz="914400"/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26101" y="2492896"/>
            <a:ext cx="35575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开发人员执行数据库迁移时，可以调用本</a:t>
            </a:r>
            <a:r>
              <a:rPr lang="en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Flask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数据库迁移插件。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通过本插件提供的组件，用户花费更多的时间在逻辑实现上，而不必关心底层的实现细节。</a:t>
            </a:r>
            <a:endParaRPr lang="en-US" altLang="zh-CN" dirty="0">
              <a:solidFill>
                <a:sysClr val="windowText" lastClr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11" name="流程图: 离页连接符 2">
            <a:extLst>
              <a:ext uri="{FF2B5EF4-FFF2-40B4-BE49-F238E27FC236}">
                <a16:creationId xmlns:a16="http://schemas.microsoft.com/office/drawing/2014/main" id="{A5B15A8F-4394-634B-BC95-429184E12860}"/>
              </a:ext>
            </a:extLst>
          </p:cNvPr>
          <p:cNvSpPr/>
          <p:nvPr/>
        </p:nvSpPr>
        <p:spPr>
          <a:xfrm>
            <a:off x="413385" y="180340"/>
            <a:ext cx="8328660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CD34E74-E054-D641-AC20-6BBA4018CFBC}"/>
              </a:ext>
            </a:extLst>
          </p:cNvPr>
          <p:cNvSpPr txBox="1"/>
          <p:nvPr/>
        </p:nvSpPr>
        <p:spPr>
          <a:xfrm>
            <a:off x="701492" y="404788"/>
            <a:ext cx="7279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基于Flask的数据库迁移插件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-Flask Migrate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8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8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8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8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80"/>
                            </p:stCondLst>
                            <p:childTnLst>
                              <p:par>
                                <p:cTn id="4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7" grpId="0" bldLvl="0" animBg="1"/>
      <p:bldP spid="18" grpId="0"/>
      <p:bldP spid="18" grpId="1"/>
      <p:bldP spid="19" grpId="0" bldLvl="0" animBg="1"/>
      <p:bldP spid="20" grpId="0" bldLvl="0" animBg="1"/>
      <p:bldP spid="21" grpId="0"/>
      <p:bldP spid="21" grpId="1"/>
      <p:bldP spid="11" grpId="0" bldLvl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8328660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24478" y="404788"/>
            <a:ext cx="5633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Migrate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功能需求及用例图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A75918-166B-2546-BA32-CB94C58E6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484799"/>
            <a:ext cx="7112000" cy="4775200"/>
          </a:xfrm>
          <a:prstGeom prst="rect">
            <a:avLst/>
          </a:prstGeom>
        </p:spPr>
      </p:pic>
      <p:sp>
        <p:nvSpPr>
          <p:cNvPr id="7" name="TextBox 166">
            <a:extLst>
              <a:ext uri="{FF2B5EF4-FFF2-40B4-BE49-F238E27FC236}">
                <a16:creationId xmlns:a16="http://schemas.microsoft.com/office/drawing/2014/main" id="{5DC55C6B-F2B7-2040-BD2B-496FCA1B614D}"/>
              </a:ext>
            </a:extLst>
          </p:cNvPr>
          <p:cNvSpPr txBox="1"/>
          <p:nvPr/>
        </p:nvSpPr>
        <p:spPr>
          <a:xfrm>
            <a:off x="8255446" y="1519340"/>
            <a:ext cx="2755786" cy="459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1.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初始化对应用程序的迁移支持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手动创建迁移脚本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3.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自动生成迁移脚本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4.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数据库的升级，即把迁移中的改动应用到数据库中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5.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数据库的降级，将改动删除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6.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显示当前数据库修订版本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7.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显示迁移历史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SimHei" panose="02010609060101010101" pitchFamily="49" charset="-122"/>
                <a:ea typeface="SimHei" panose="02010609060101010101" pitchFamily="49" charset="-122"/>
              </a:rPr>
              <a:t>8.</a:t>
            </a:r>
            <a:r>
              <a:rPr lang="zh-CN" altLang="en-US" sz="1600" dirty="0">
                <a:latin typeface="SimHei" panose="02010609060101010101" pitchFamily="49" charset="-122"/>
                <a:ea typeface="SimHei" panose="02010609060101010101" pitchFamily="49" charset="-122"/>
              </a:rPr>
              <a:t>合并两个数据库的迁移，生成一个新的迁移脚本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1462611" y="4251798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3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– 8</a:t>
            </a:r>
            <a:r>
              <a:rPr lang="zh-CN" altLang="en-US" sz="3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383238" y="219369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项目计划与监控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32873" y="2303730"/>
            <a:ext cx="180975" cy="1488517"/>
            <a:chOff x="6032873" y="1880798"/>
            <a:chExt cx="180975" cy="1488517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7146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0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383238" y="28171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软件配置管理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83238" y="347139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实验追踪分析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82" y="188640"/>
            <a:ext cx="2526229" cy="4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74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  <p:bldP spid="66" grpId="0"/>
      <p:bldP spid="6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94656" y="459398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8452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计划开展方式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1593" y="2116285"/>
            <a:ext cx="10931879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已经开始实验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结合实验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的内容和要求，我们计划的开展方式是：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在做每一个实验时，都记录：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1.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任务分解成什么样的子任务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2.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各个子任务分配给谁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3.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完成子任务所要提交的文件（以可交付制品为依据定义分解任务）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4.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各个子任务之间有依赖关系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5.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计划完成子任务的截止时间和耗费时间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6.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实际完成子任务的截止时间和耗费时间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7.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如果超时了，记录超时的原因，分析成本效率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最终进行进度计划与控制分析，完成进度计划与控制分析报告。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027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94656" y="459398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实验</a:t>
            </a:r>
            <a:r>
              <a:rPr lang="en-US" altLang="zh-CN" sz="2800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计划开展方式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8" y="2124571"/>
            <a:ext cx="10184888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已经开始实施实验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结合实验</a:t>
            </a:r>
            <a:r>
              <a:rPr lang="en-US" altLang="zh-CN" noProof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所要提交的文档和实验要求，我们计划的开展方式是：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保存好、整理好：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每一周，各种不同版本的各种文档（和代码），每个版本都要保存好、命名好，更改的版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本要标记好修改日期和更改的内容。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涉及的文档有：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2">
              <a:lnSpc>
                <a:spcPct val="150000"/>
              </a:lnSpc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每个实验的输出物、项目分工、工作量的事前估计与事后统计、会议记录、个人工作日志。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最终进行配置管理分析，完成配置管理分析报告。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altLang="zh-CN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710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94656" y="459398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计划开展方式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7" y="2124571"/>
            <a:ext cx="10931879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已经开始实施实验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结合实验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所要提交的文档和实验要求，我们计划的开展方式是：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每周六小组会议讨论确定接下来一周的每个人的工作任务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每个人完成各自工作后填写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工作量统计表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每周三开会汇报自己的工作情况，组员提出修改意见。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根据修改意见完成相关工作后填写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修改记录表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919467-3162-4B94-850E-81C529A066B5}"/>
              </a:ext>
            </a:extLst>
          </p:cNvPr>
          <p:cNvGraphicFramePr>
            <a:graphicFrameLocks noGrp="1"/>
          </p:cNvGraphicFramePr>
          <p:nvPr/>
        </p:nvGraphicFramePr>
        <p:xfrm>
          <a:off x="1054646" y="4364946"/>
          <a:ext cx="9073007" cy="216182"/>
        </p:xfrm>
        <a:graphic>
          <a:graphicData uri="http://schemas.openxmlformats.org/drawingml/2006/table">
            <a:tbl>
              <a:tblPr firstRow="1" firstCol="1" bandRow="1"/>
              <a:tblGrid>
                <a:gridCol w="1137680">
                  <a:extLst>
                    <a:ext uri="{9D8B030D-6E8A-4147-A177-3AD203B41FA5}">
                      <a16:colId xmlns:a16="http://schemas.microsoft.com/office/drawing/2014/main" val="1251600704"/>
                    </a:ext>
                  </a:extLst>
                </a:gridCol>
                <a:gridCol w="1775671">
                  <a:extLst>
                    <a:ext uri="{9D8B030D-6E8A-4147-A177-3AD203B41FA5}">
                      <a16:colId xmlns:a16="http://schemas.microsoft.com/office/drawing/2014/main" val="1170082575"/>
                    </a:ext>
                  </a:extLst>
                </a:gridCol>
                <a:gridCol w="1831249">
                  <a:extLst>
                    <a:ext uri="{9D8B030D-6E8A-4147-A177-3AD203B41FA5}">
                      <a16:colId xmlns:a16="http://schemas.microsoft.com/office/drawing/2014/main" val="1755269151"/>
                    </a:ext>
                  </a:extLst>
                </a:gridCol>
                <a:gridCol w="1736120">
                  <a:extLst>
                    <a:ext uri="{9D8B030D-6E8A-4147-A177-3AD203B41FA5}">
                      <a16:colId xmlns:a16="http://schemas.microsoft.com/office/drawing/2014/main" val="2757263472"/>
                    </a:ext>
                  </a:extLst>
                </a:gridCol>
                <a:gridCol w="1609378">
                  <a:extLst>
                    <a:ext uri="{9D8B030D-6E8A-4147-A177-3AD203B41FA5}">
                      <a16:colId xmlns:a16="http://schemas.microsoft.com/office/drawing/2014/main" val="744182827"/>
                    </a:ext>
                  </a:extLst>
                </a:gridCol>
                <a:gridCol w="982909">
                  <a:extLst>
                    <a:ext uri="{9D8B030D-6E8A-4147-A177-3AD203B41FA5}">
                      <a16:colId xmlns:a16="http://schemas.microsoft.com/office/drawing/2014/main" val="3832031784"/>
                    </a:ext>
                  </a:extLst>
                </a:gridCol>
              </a:tblGrid>
              <a:tr h="216182"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完成图表个数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完成报告字数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完成相关文档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完成报告修订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总耗时</a:t>
                      </a:r>
                      <a:endParaRPr lang="zh-CN" sz="11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88232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8877576-FC3C-4E1C-8A21-4ABD851CEFC5}"/>
              </a:ext>
            </a:extLst>
          </p:cNvPr>
          <p:cNvGraphicFramePr>
            <a:graphicFrameLocks noGrp="1"/>
          </p:cNvGraphicFramePr>
          <p:nvPr/>
        </p:nvGraphicFramePr>
        <p:xfrm>
          <a:off x="1050896" y="5661121"/>
          <a:ext cx="7780613" cy="243840"/>
        </p:xfrm>
        <a:graphic>
          <a:graphicData uri="http://schemas.openxmlformats.org/drawingml/2006/table">
            <a:tbl>
              <a:tblPr/>
              <a:tblGrid>
                <a:gridCol w="1173584">
                  <a:extLst>
                    <a:ext uri="{9D8B030D-6E8A-4147-A177-3AD203B41FA5}">
                      <a16:colId xmlns:a16="http://schemas.microsoft.com/office/drawing/2014/main" val="1052150737"/>
                    </a:ext>
                  </a:extLst>
                </a:gridCol>
                <a:gridCol w="590121">
                  <a:extLst>
                    <a:ext uri="{9D8B030D-6E8A-4147-A177-3AD203B41FA5}">
                      <a16:colId xmlns:a16="http://schemas.microsoft.com/office/drawing/2014/main" val="2364282016"/>
                    </a:ext>
                  </a:extLst>
                </a:gridCol>
                <a:gridCol w="2911488">
                  <a:extLst>
                    <a:ext uri="{9D8B030D-6E8A-4147-A177-3AD203B41FA5}">
                      <a16:colId xmlns:a16="http://schemas.microsoft.com/office/drawing/2014/main" val="3431030340"/>
                    </a:ext>
                  </a:extLst>
                </a:gridCol>
                <a:gridCol w="1925177">
                  <a:extLst>
                    <a:ext uri="{9D8B030D-6E8A-4147-A177-3AD203B41FA5}">
                      <a16:colId xmlns:a16="http://schemas.microsoft.com/office/drawing/2014/main" val="754470593"/>
                    </a:ext>
                  </a:extLst>
                </a:gridCol>
                <a:gridCol w="1180243">
                  <a:extLst>
                    <a:ext uri="{9D8B030D-6E8A-4147-A177-3AD203B41FA5}">
                      <a16:colId xmlns:a16="http://schemas.microsoft.com/office/drawing/2014/main" val="13174754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修改日期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版本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修改页码、章节、条款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修改描述</a:t>
                      </a:r>
                      <a:endParaRPr lang="zh-CN" sz="12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修改人</a:t>
                      </a:r>
                      <a:endParaRPr lang="zh-CN" sz="12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76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932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68562" y="4057824"/>
            <a:ext cx="4140460" cy="4996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zh-CN" altLang="en-US" sz="2000" dirty="0">
                <a:solidFill>
                  <a:schemeClr val="bg1"/>
                </a:solidFill>
              </a:rPr>
              <a:t>小组</a:t>
            </a: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15086" y="3060157"/>
            <a:ext cx="6466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>
                <a:solidFill>
                  <a:schemeClr val="bg1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感謝批評指正</a:t>
            </a:r>
            <a:endParaRPr lang="zh-CN" altLang="en-US" sz="6000" dirty="0">
              <a:solidFill>
                <a:schemeClr val="bg1"/>
              </a:solidFill>
              <a:latin typeface="MStiffHei HKS UltraBold" panose="00000900000000000000" pitchFamily="2" charset="-120"/>
              <a:ea typeface="MStiffHei HKS UltraBold" panose="00000900000000000000" pitchFamily="2" charset="-12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nodeType="withEffect" p14:presetBounceEnd="5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7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5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2" grpId="0" animBg="1"/>
          <p:bldP spid="26" grpId="0"/>
          <p:bldP spid="34" grpId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61" presetID="5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6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2" grpId="0" animBg="1"/>
          <p:bldP spid="26" grpId="0"/>
          <p:bldP spid="34" grpId="0" animBg="1"/>
          <p:bldP spid="18" grpId="0"/>
          <p:bldP spid="3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551590" y="332656"/>
            <a:ext cx="2016224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587785" y="59953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贡献度计算准则</a:t>
            </a:r>
          </a:p>
        </p:txBody>
      </p:sp>
      <p:sp>
        <p:nvSpPr>
          <p:cNvPr id="5" name="椭圆 64"/>
          <p:cNvSpPr>
            <a:spLocks noChangeArrowheads="1"/>
          </p:cNvSpPr>
          <p:nvPr/>
        </p:nvSpPr>
        <p:spPr bwMode="auto">
          <a:xfrm>
            <a:off x="1417232" y="1020798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分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47628" y="665010"/>
                <a:ext cx="6303962" cy="298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单个实验</a:t>
                </a:r>
                <a:r>
                  <a:rPr lang="en-US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分，分成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j 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个任务，每个任务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分配权重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，个人贡献值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个人在每个子任务中获得的贡献值之和。</a:t>
                </a:r>
                <a:endPara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×100</m:t>
                          </m:r>
                        </m:e>
                      </m:nary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1,…,7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1,….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1=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28" y="665010"/>
                <a:ext cx="6303962" cy="2985113"/>
              </a:xfrm>
              <a:prstGeom prst="rect">
                <a:avLst/>
              </a:prstGeom>
              <a:blipFill>
                <a:blip r:embed="rId3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3070870" y="1095292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64"/>
          <p:cNvSpPr>
            <a:spLocks noChangeArrowheads="1"/>
          </p:cNvSpPr>
          <p:nvPr/>
        </p:nvSpPr>
        <p:spPr bwMode="auto">
          <a:xfrm>
            <a:off x="1417232" y="4070402"/>
            <a:ext cx="1365606" cy="1365044"/>
          </a:xfrm>
          <a:prstGeom prst="ellipse">
            <a:avLst/>
          </a:prstGeom>
          <a:solidFill>
            <a:srgbClr val="414455"/>
          </a:solidFill>
          <a:ln w="190500" cap="sq" cmpd="sng">
            <a:noFill/>
            <a:round/>
          </a:ln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总</a:t>
            </a:r>
            <a:endParaRPr lang="zh-CN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47628" y="3910468"/>
                <a:ext cx="6303962" cy="1833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每个实验拥有一定权重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，个人</a:t>
                </a:r>
                <a:r>
                  <a:rPr lang="zh-CN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最终贡献值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</m:t>
                        </m:r>
                      </m:e>
                      <m:sub>
                        <m:r>
                          <a:rPr lang="en-US" altLang="zh-CN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为各实验中获得的贡献值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加权累加和</a:t>
                </a:r>
                <a:r>
                  <a:rPr lang="zh-CN" altLang="en-US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</m:e>
                      </m:nary>
                      <m:r>
                        <a:rPr lang="en-US" altLang="zh-CN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∈{1,…,8}</m:t>
                          </m:r>
                        </m:e>
                      </m:d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28" y="3910468"/>
                <a:ext cx="6303962" cy="1833900"/>
              </a:xfrm>
              <a:prstGeom prst="rect">
                <a:avLst/>
              </a:prstGeom>
              <a:blipFill>
                <a:blip r:embed="rId4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3070870" y="4144896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387430" y="6237312"/>
            <a:ext cx="89562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关于各个权重的设计，在任务规划时给出初步决定，实验结束后群组商讨，投票决定。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6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1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5" grpId="1" animBg="1"/>
      <p:bldP spid="6" grpId="0"/>
      <p:bldP spid="6" grpId="1"/>
      <p:bldP spid="14" grpId="0" animBg="1"/>
      <p:bldP spid="14" grpId="1" animBg="1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9551590" y="332656"/>
            <a:ext cx="2016224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632204" y="672661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79235" y="5546197"/>
            <a:ext cx="1800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功能需求用例图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370" y="1103222"/>
            <a:ext cx="5047780" cy="46474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编写的轻量级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应用框架，目标是具有简单核心，可动态扩增功能，可以结合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模式进行开发、测试。基于以上业务需求和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框架的基本功能，我们认为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应具有如下的功能需求：</a:t>
            </a:r>
            <a:endParaRPr lang="en-US" altLang="zh-CN" sz="16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定制路由规则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与函数进行绑定，并对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进行重定向</a:t>
            </a: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渲染模板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：使用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Jinja2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引擎，对于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转义，对模板进行渲染</a:t>
            </a: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可操作数据库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：在对插件支持的情况下，进行数据库操作</a:t>
            </a: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支持调试模式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：提供调试模式，供开发人员在修改代码后服务器自动重启</a:t>
            </a: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日志工具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：使用标准</a:t>
            </a:r>
            <a:r>
              <a: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logging</a:t>
            </a:r>
            <a:r>
              <a:rPr lang="zh-CN" altLang="en-US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来对消息进行记录，并将出错信息发送给开发人员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2F8E52-74DE-4167-AEAD-181BBBBAB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87610"/>
            <a:ext cx="6743279" cy="3711761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1086483" y="4251798"/>
            <a:ext cx="416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sqlalchemy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383238" y="219369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业务需求与非功能需求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32873" y="2303730"/>
            <a:ext cx="180975" cy="1488517"/>
            <a:chOff x="6032873" y="1880798"/>
            <a:chExt cx="180975" cy="1488517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7146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0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383238" y="28171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83238" y="34713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拓展的功能需求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82" y="188640"/>
            <a:ext cx="2526229" cy="48033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  <p:bldP spid="66" grpId="0"/>
      <p:bldP spid="6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0121" y="459398"/>
            <a:ext cx="3213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</a:t>
            </a:r>
            <a:r>
              <a:rPr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sqlalchemy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3094" y="1179447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典型需求场景：在Flask应用中使用SQLALchemy支持的扩展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33094" y="1260475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41192" y="2315075"/>
            <a:ext cx="847663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SQLAlchemy是Python编程语言下的一款开源软件。提供了SQL工具包及对象关系映射（ORM）工具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因此，需要Flask-SQLAlchemy为Flask应用增加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SQLAlchemy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支持的扩展，从而简化在Flask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SQLAlchemy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的使用，提供有用的默认值和额外的助手来更简单地完成常见任务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119908" y="4484900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1270670" y="4484900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  <a:p>
            <a:pPr>
              <a:lnSpc>
                <a:spcPct val="150000"/>
              </a:lnSpc>
            </a:pP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248609" y="5084340"/>
            <a:ext cx="4841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高效进行数据库操作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高可扩展性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数据库表设计易于更改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灵活简单，易于使用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数据安全加密，防SQL注入攻击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3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6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6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31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0121" y="459398"/>
            <a:ext cx="3213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Flask-sqlalchemy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622" y="1459044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</a:t>
            </a:r>
            <a:r>
              <a:rPr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将类和对象转换成SQL，使用API执行SQL并获取执行结果。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694606" y="1340768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2913" y="3068960"/>
            <a:ext cx="890351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1） 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除了ORM方式之外，还要支持执行原生的SQL语句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2） 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3） 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定义创建数据库表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4） 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定义外键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5）  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实现增、删、改、查操作功能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6）  数据库1NF、2NF、3NF、BCNF范式检测功能（扩展）</a:t>
            </a:r>
          </a:p>
        </p:txBody>
      </p:sp>
      <p:pic>
        <p:nvPicPr>
          <p:cNvPr id="8" name="Picture 10" descr="Generated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7294" y="3017798"/>
            <a:ext cx="4959962" cy="267499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69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0121" y="459398"/>
            <a:ext cx="3213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Flask-sqlalchemy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2449" y="1393699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扩展的</a:t>
            </a:r>
            <a:r>
              <a:rPr sz="2800" b="1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3966" y="2207019"/>
            <a:ext cx="109318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初步打算增加一个能够检测开发者数据库的范式的功能。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意义：数据库范式设计意义重大，满足良好范式设计的数据库，减小数据库的存储占用空间，也不容易发生插入异常、删除异常、更新异常等事件。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具体内容：检查数据表是否符合这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1NF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2NF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3NF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BCNF4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个范式的设计，返回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给开发人员，从而提示开发人员调整自己的面向对象的代码。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方式：大致思路是遍历数据库表的每个字段，检测是否和其他字段存在函数依赖的关系，函数依赖的情况。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函数依赖是指，假设一个表里有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三列，假如列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中所有相同的字段，在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中对应的行里的字段值都一样，则认为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依赖于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315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9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147744" y="1931512"/>
            <a:ext cx="2046054" cy="2046054"/>
            <a:chOff x="952456" y="3218117"/>
            <a:chExt cx="877066" cy="877066"/>
          </a:xfrm>
        </p:grpSpPr>
        <p:sp>
          <p:nvSpPr>
            <p:cNvPr id="36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chemeClr val="bg1"/>
            </a:solidFill>
            <a:ln w="76200" cap="sq" cmpd="sng">
              <a:noFill/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84146" y="3367890"/>
              <a:ext cx="413685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/>
          <p:nvPr/>
        </p:nvSpPr>
        <p:spPr>
          <a:xfrm>
            <a:off x="1735699" y="4251798"/>
            <a:ext cx="2870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Flask-Script</a:t>
            </a:r>
          </a:p>
        </p:txBody>
      </p:sp>
      <p:pic>
        <p:nvPicPr>
          <p:cNvPr id="2050" name="Picture 2" descr="D:\360data\重要数据\桌面\4667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64" y="1916832"/>
            <a:ext cx="2075414" cy="20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383238" y="219369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业务需求与非功能需求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032873" y="2303730"/>
            <a:ext cx="180975" cy="1488517"/>
            <a:chOff x="6032873" y="1880798"/>
            <a:chExt cx="180975" cy="1488517"/>
          </a:xfrm>
        </p:grpSpPr>
        <p:sp>
          <p:nvSpPr>
            <p:cNvPr id="54" name="直接连接符 14"/>
            <p:cNvSpPr>
              <a:spLocks noChangeShapeType="1"/>
            </p:cNvSpPr>
            <p:nvPr/>
          </p:nvSpPr>
          <p:spPr bwMode="auto">
            <a:xfrm>
              <a:off x="6123362" y="1897849"/>
              <a:ext cx="0" cy="1471466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58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  <p:sp>
          <p:nvSpPr>
            <p:cNvPr id="60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algn="ctr" eaLnBrk="0" hangingPunct="0"/>
              <a:endParaRPr lang="zh-CN" altLang="zh-CN">
                <a:solidFill>
                  <a:srgbClr val="FFFFFF"/>
                </a:solidFill>
                <a:latin typeface="造字工房悦黑体验版纤细体" pitchFamily="50" charset="-122"/>
                <a:ea typeface="造字工房悦黑体验版纤细体" pitchFamily="50" charset="-122"/>
                <a:sym typeface="造字工房悦黑体验版纤细体" pitchFamily="50" charset="-122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383238" y="28171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83238" y="347139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拓展功能需求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82" y="188640"/>
            <a:ext cx="2526229" cy="48033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6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7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6" presetClass="emph" presetSubtype="0" fill="hold" grpId="1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5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6" presetClass="emph" presetSubtype="0" fill="hold" grpId="1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0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1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2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3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38" grpId="2"/>
      <p:bldP spid="50" grpId="0"/>
      <p:bldP spid="50" grpId="1"/>
      <p:bldP spid="65" grpId="0"/>
      <p:bldP spid="65" grpId="1"/>
      <p:bldP spid="66" grpId="0"/>
      <p:bldP spid="6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38448" y="459398"/>
            <a:ext cx="223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Flask-s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cript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3094" y="1179447"/>
            <a:ext cx="7057390" cy="114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典型需求场景：在Flask应用中使用</a:t>
            </a:r>
            <a:r>
              <a: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</a:t>
            </a:r>
            <a:r>
              <a:rPr 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支持的扩展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033094" y="1260475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30711" y="2325402"/>
            <a:ext cx="763284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 Script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扩展提供向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插入外部脚本的功能。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 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服务器支持很多启动设置选项，但只能在脚本中作为参数传给 </a:t>
            </a:r>
            <a:r>
              <a:rPr lang="en-US"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app.run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函数。这种方式并不十分方便，传递设置选项的理想方式是使用命令行参数。</a:t>
            </a: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119908" y="4484900"/>
            <a:ext cx="0" cy="1365044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1270670" y="4484900"/>
            <a:ext cx="7057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  <a:p>
            <a:pPr>
              <a:lnSpc>
                <a:spcPct val="150000"/>
              </a:lnSpc>
            </a:pP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3248609" y="5084340"/>
            <a:ext cx="4841875" cy="115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高可用性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高效进行工程运行操作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</a:t>
            </a:r>
            <a:r>
              <a:rPr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altLang="zh-CN" dirty="0" err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灵活简单，易于使用</a:t>
            </a: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1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84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34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9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6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34124604"/>
  <p:tag name="KSO_WM_UNIT_PLACING_PICTURE_USER_VIEWPORT" val="{&quot;height&quot;:4590,&quot;width&quot;:8700}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1448</Words>
  <Application>Microsoft Office PowerPoint</Application>
  <PresentationFormat>自定义</PresentationFormat>
  <Paragraphs>174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宋体</vt:lpstr>
      <vt:lpstr>Cambria Math</vt:lpstr>
      <vt:lpstr>造字工房悦黑体验版纤细体</vt:lpstr>
      <vt:lpstr>等线</vt:lpstr>
      <vt:lpstr>MStiffHei HKS UltraBold</vt:lpstr>
      <vt:lpstr>SimHei</vt:lpstr>
      <vt:lpstr>Arial</vt:lpstr>
      <vt:lpstr>Times New Roman</vt:lpstr>
      <vt:lpstr>Calibri</vt:lpstr>
      <vt:lpstr>微软雅黑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description>1</dc:description>
  <cp:lastModifiedBy>潘 安佶</cp:lastModifiedBy>
  <cp:revision>24</cp:revision>
  <dcterms:created xsi:type="dcterms:W3CDTF">2014-05-15T03:15:00Z</dcterms:created>
  <dcterms:modified xsi:type="dcterms:W3CDTF">2020-03-27T10:09:30Z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